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6"/>
  </p:notesMasterIdLst>
  <p:sldIdLst>
    <p:sldId id="256" r:id="rId2"/>
    <p:sldId id="258" r:id="rId3"/>
    <p:sldId id="296" r:id="rId4"/>
    <p:sldId id="297" r:id="rId5"/>
    <p:sldId id="298" r:id="rId6"/>
    <p:sldId id="288" r:id="rId7"/>
    <p:sldId id="270" r:id="rId8"/>
    <p:sldId id="290" r:id="rId9"/>
    <p:sldId id="299" r:id="rId10"/>
    <p:sldId id="301" r:id="rId11"/>
    <p:sldId id="306" r:id="rId12"/>
    <p:sldId id="302" r:id="rId13"/>
    <p:sldId id="289" r:id="rId14"/>
    <p:sldId id="304" r:id="rId15"/>
    <p:sldId id="303" r:id="rId16"/>
    <p:sldId id="305" r:id="rId17"/>
    <p:sldId id="313" r:id="rId18"/>
    <p:sldId id="314" r:id="rId19"/>
    <p:sldId id="315" r:id="rId20"/>
    <p:sldId id="316" r:id="rId21"/>
    <p:sldId id="317" r:id="rId22"/>
    <p:sldId id="318" r:id="rId23"/>
    <p:sldId id="294" r:id="rId24"/>
    <p:sldId id="282" r:id="rId25"/>
  </p:sldIdLst>
  <p:sldSz cx="12192000" cy="6858000"/>
  <p:notesSz cx="6858000" cy="9144000"/>
  <p:embeddedFontLst>
    <p:embeddedFont>
      <p:font typeface="휴먼둥근헤드라인" panose="02030504000101010101" pitchFamily="18" charset="-127"/>
      <p:regular r:id="rId27"/>
    </p:embeddedFont>
    <p:embeddedFont>
      <p:font typeface="HY견고딕" panose="02030600000101010101" pitchFamily="18" charset="-127"/>
      <p:regular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939597"/>
    <a:srgbClr val="E41A00"/>
    <a:srgbClr val="F5DF4D"/>
    <a:srgbClr val="F2F2F2"/>
    <a:srgbClr val="0165B2"/>
    <a:srgbClr val="44556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>
      <p:cViewPr varScale="1">
        <p:scale>
          <a:sx n="103" d="100"/>
          <a:sy n="103" d="100"/>
        </p:scale>
        <p:origin x="114" y="246"/>
      </p:cViewPr>
      <p:guideLst>
        <p:guide orient="horz" pos="2183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2024-09-11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9561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LMS TEAM</a:t>
            </a:r>
            <a:endParaRPr lang="en-US" altLang="ko-KR" sz="2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유윤석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명준호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이영택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이현우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황인찬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DW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아카데미학원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110799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LMS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메타버스 강의 학습 관리 시스템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6051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백엔드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구현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(REST API List)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</a:t>
            </a:r>
            <a:r>
              <a:rPr lang="ko-KR" altLang="en-US" sz="1400" b="1" spc="-100" dirty="0" smtClean="0">
                <a:latin typeface="+mn-ea"/>
                <a:ea typeface="+mn-ea"/>
              </a:rPr>
              <a:t>제시 ②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백엔드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7200" y="2010320"/>
            <a:ext cx="70790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[</a:t>
            </a:r>
            <a:r>
              <a:rPr lang="ko-KR" altLang="en-US" sz="1200" dirty="0" err="1"/>
              <a:t>learning_review</a:t>
            </a:r>
            <a:r>
              <a:rPr lang="ko-KR" altLang="en-US" sz="1200" dirty="0"/>
              <a:t> : 강의 후기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review</a:t>
            </a:r>
            <a:r>
              <a:rPr lang="ko-KR" altLang="en-US" sz="1200" dirty="0"/>
              <a:t> : 모든 강의 후기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review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 에 대한 강의 후기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review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lectureId와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userId에</a:t>
            </a:r>
            <a:r>
              <a:rPr lang="ko-KR" altLang="en-US" sz="1200" dirty="0"/>
              <a:t> 대한 강의 후기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saveReview</a:t>
            </a:r>
            <a:r>
              <a:rPr lang="ko-KR" altLang="en-US" sz="1200" dirty="0"/>
              <a:t> : 강의 후기 등록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category</a:t>
            </a:r>
            <a:r>
              <a:rPr lang="ko-KR" altLang="en-US" sz="1200" dirty="0"/>
              <a:t> : 강의 카테고리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category</a:t>
            </a:r>
            <a:r>
              <a:rPr lang="ko-KR" altLang="en-US" sz="1200" dirty="0"/>
              <a:t> : 강의 카테고리 전체 조회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withdrawal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가입탈퇴</a:t>
            </a:r>
            <a:r>
              <a:rPr lang="ko-KR" altLang="en-US" sz="1200" dirty="0"/>
              <a:t>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withdrawal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saveWithdrawal</a:t>
            </a:r>
            <a:r>
              <a:rPr lang="ko-KR" altLang="en-US" sz="1200" dirty="0"/>
              <a:t> : 가입 탈퇴 저장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course_history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강의접속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ip</a:t>
            </a:r>
            <a:r>
              <a:rPr lang="ko-KR" altLang="en-US" sz="1200" dirty="0"/>
              <a:t> 등) 이력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history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강의접속</a:t>
            </a:r>
            <a:r>
              <a:rPr lang="ko-KR" altLang="en-US" sz="1200" dirty="0"/>
              <a:t> 관련 데이터 조회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code_class</a:t>
            </a:r>
            <a:r>
              <a:rPr lang="ko-KR" altLang="en-US" sz="1200" dirty="0"/>
              <a:t> : 코드 메인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codeClass</a:t>
            </a:r>
            <a:r>
              <a:rPr lang="ko-KR" altLang="en-US" sz="1200" dirty="0"/>
              <a:t> : 코드 메인 데이터 조회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code_class_detail</a:t>
            </a:r>
            <a:r>
              <a:rPr lang="ko-KR" altLang="en-US" sz="1200" dirty="0"/>
              <a:t> : 코드 디테일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codeClassDetail</a:t>
            </a:r>
            <a:r>
              <a:rPr lang="ko-KR" altLang="en-US" sz="1200" dirty="0"/>
              <a:t> : 코드 디테일 데이터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codeClassDetail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codeClass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code</a:t>
            </a:r>
            <a:r>
              <a:rPr lang="ko-KR" altLang="en-US" sz="1200" dirty="0"/>
              <a:t>} : 코드 클래스와 코드를 입력하여 데이터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saveCodeClassDetail</a:t>
            </a:r>
            <a:r>
              <a:rPr lang="ko-KR" altLang="en-US" sz="1200" dirty="0"/>
              <a:t> : 코드 디테일 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390570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6051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백엔드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구현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(REST API List)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</a:t>
            </a:r>
            <a:r>
              <a:rPr lang="ko-KR" altLang="en-US" sz="1400" b="1" spc="-100" dirty="0" smtClean="0">
                <a:latin typeface="+mn-ea"/>
                <a:ea typeface="+mn-ea"/>
              </a:rPr>
              <a:t>제시 ②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백엔드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5638" y="1880828"/>
            <a:ext cx="70806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[</a:t>
            </a:r>
            <a:r>
              <a:rPr lang="ko-KR" altLang="en-US" sz="1200" dirty="0" err="1"/>
              <a:t>lms_qa</a:t>
            </a:r>
            <a:r>
              <a:rPr lang="ko-KR" altLang="en-US" sz="1200" dirty="0"/>
              <a:t> : Q&amp;A 테이블]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</a:t>
            </a:r>
            <a:r>
              <a:rPr lang="ko-KR" altLang="en-US" sz="1200" dirty="0" err="1"/>
              <a:t>getAllItems</a:t>
            </a:r>
            <a:r>
              <a:rPr lang="ko-KR" altLang="en-US" sz="1200" dirty="0"/>
              <a:t> : 모든 Q&amp;A 데이터 조회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Q&amp;A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해당 데이터 조회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PostMapping</a:t>
            </a:r>
            <a:r>
              <a:rPr lang="ko-KR" altLang="en-US" sz="1200" dirty="0"/>
              <a:t>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newQuestion</a:t>
            </a:r>
            <a:r>
              <a:rPr lang="ko-KR" altLang="en-US" sz="1200" dirty="0"/>
              <a:t> : 새로운 </a:t>
            </a:r>
            <a:r>
              <a:rPr lang="ko-KR" altLang="en-US" sz="1200" dirty="0" err="1"/>
              <a:t>문의내용</a:t>
            </a:r>
            <a:r>
              <a:rPr lang="ko-KR" altLang="en-US" sz="1200" dirty="0"/>
              <a:t>(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) 작성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PutMapping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문의내용</a:t>
            </a:r>
            <a:r>
              <a:rPr lang="ko-KR" altLang="en-US" sz="1200" dirty="0"/>
              <a:t>(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) 수정(업데이트)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DeleteMapping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문의내용</a:t>
            </a:r>
            <a:r>
              <a:rPr lang="ko-KR" altLang="en-US" sz="1200" dirty="0"/>
              <a:t>(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) 삭제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PostMapping</a:t>
            </a:r>
            <a:r>
              <a:rPr lang="ko-KR" altLang="en-US" sz="1200" dirty="0"/>
              <a:t>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}/</a:t>
            </a:r>
            <a:r>
              <a:rPr lang="ko-KR" altLang="en-US" sz="1200" dirty="0" err="1"/>
              <a:t>answer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문의내용</a:t>
            </a:r>
            <a:r>
              <a:rPr lang="ko-KR" altLang="en-US" sz="1200" dirty="0"/>
              <a:t>(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)에 대한 답변 입력(업데이트)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PutMapping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}/</a:t>
            </a:r>
            <a:r>
              <a:rPr lang="ko-KR" altLang="en-US" sz="1200" dirty="0" err="1"/>
              <a:t>updateStatus</a:t>
            </a:r>
            <a:r>
              <a:rPr lang="ko-KR" altLang="en-US" sz="1200" dirty="0"/>
              <a:t> : 답변 여부 업데이트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qa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search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문의내용</a:t>
            </a:r>
            <a:r>
              <a:rPr lang="ko-KR" altLang="en-US" sz="1200" dirty="0"/>
              <a:t>(</a:t>
            </a:r>
            <a:r>
              <a:rPr lang="ko-KR" altLang="en-US" sz="1200" dirty="0" err="1"/>
              <a:t>게시글</a:t>
            </a:r>
            <a:r>
              <a:rPr lang="ko-KR" altLang="en-US" sz="1200" dirty="0"/>
              <a:t>)에 대한 </a:t>
            </a:r>
            <a:r>
              <a:rPr lang="ko-KR" altLang="en-US" sz="1200" dirty="0" err="1"/>
              <a:t>카테고리별</a:t>
            </a:r>
            <a:r>
              <a:rPr lang="ko-KR" altLang="en-US" sz="1200" dirty="0"/>
              <a:t> 조회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lms_notices</a:t>
            </a:r>
            <a:r>
              <a:rPr lang="ko-KR" altLang="en-US" sz="1200" dirty="0"/>
              <a:t> : 공지사항 테이블]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 : 모든 공지사항 데이터 조회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공지사항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데이터 조회 및 조회수 업데이트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PostMapping</a:t>
            </a:r>
            <a:r>
              <a:rPr lang="ko-KR" altLang="en-US" sz="1200" dirty="0"/>
              <a:t>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 : 공지사항 등록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PutMapping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공지사항 수정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DeleteMapping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공지사항 삭제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notices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current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사용안함</a:t>
            </a:r>
            <a:r>
              <a:rPr lang="ko-KR" altLang="en-US" sz="1200" dirty="0"/>
              <a:t> =&gt; 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current</a:t>
            </a:r>
            <a:r>
              <a:rPr lang="ko-KR" altLang="en-US" sz="1200" dirty="0"/>
              <a:t> 사용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lms_events</a:t>
            </a:r>
            <a:r>
              <a:rPr lang="ko-KR" altLang="en-US" sz="1200" dirty="0"/>
              <a:t> : 이벤트 공지 테이블]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PostMapping</a:t>
            </a:r>
            <a:r>
              <a:rPr lang="ko-KR" altLang="en-US" sz="1200" dirty="0"/>
              <a:t>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lmsevents</a:t>
            </a:r>
            <a:r>
              <a:rPr lang="ko-KR" altLang="en-US" sz="1200" dirty="0"/>
              <a:t> : 이벤트 공지 생성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lmsevents</a:t>
            </a:r>
            <a:r>
              <a:rPr lang="ko-KR" altLang="en-US" sz="1200" dirty="0"/>
              <a:t> : 모든 이벤트 공지 데이터 조회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GetMapping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lmsevents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이벤트 공지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데이터 조회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PutMapping</a:t>
            </a:r>
            <a:r>
              <a:rPr lang="ko-KR" altLang="en-US" sz="1200" dirty="0"/>
              <a:t>   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lmsevents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이벤트 공지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데이터 업데이트</a:t>
            </a:r>
          </a:p>
          <a:p>
            <a:r>
              <a:rPr lang="ko-KR" altLang="en-US" sz="1200" dirty="0"/>
              <a:t>@</a:t>
            </a:r>
            <a:r>
              <a:rPr lang="ko-KR" altLang="en-US" sz="1200" dirty="0" err="1"/>
              <a:t>DeleteMapping</a:t>
            </a:r>
            <a:r>
              <a:rPr lang="ko-KR" altLang="en-US" sz="1200" dirty="0"/>
              <a:t> /</a:t>
            </a:r>
            <a:r>
              <a:rPr lang="ko-KR" altLang="en-US" sz="1200" dirty="0" err="1"/>
              <a:t>api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lmsevents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} : 이벤트 공지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데이터 삭제</a:t>
            </a:r>
          </a:p>
        </p:txBody>
      </p:sp>
    </p:spTree>
    <p:extLst>
      <p:ext uri="{BB962C8B-B14F-4D97-AF65-F5344CB8AC3E}">
        <p14:creationId xmlns:p14="http://schemas.microsoft.com/office/powerpoint/2010/main" val="246982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9984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관리자 메뉴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회원관리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강의관리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수강관리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92053"/>
            <a:ext cx="3783687" cy="20494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00" y="1992053"/>
            <a:ext cx="3783685" cy="20494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71" y="1991227"/>
            <a:ext cx="3787829" cy="2051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327200"/>
            <a:ext cx="3783687" cy="20494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00" y="4327200"/>
            <a:ext cx="3783685" cy="204949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70" y="4327200"/>
            <a:ext cx="3783685" cy="20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9948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메인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강의리스트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조회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상세조회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장바구니 등록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수강신청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장바구니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0800"/>
            <a:ext cx="3783600" cy="2049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4327200"/>
            <a:ext cx="3783600" cy="2049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550" y="4327200"/>
            <a:ext cx="3784850" cy="20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10596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마이페이지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회원정보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나의학습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요약정보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학습중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수강취소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수강종료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회원탈퇴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98" y="1990800"/>
            <a:ext cx="3783600" cy="20494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4327200"/>
            <a:ext cx="3783600" cy="20494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99" y="4327200"/>
            <a:ext cx="3783600" cy="20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강의실 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강의실홈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진도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), 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학습하기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동영상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강의자료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보기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44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커뮤니티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공지사항</a:t>
            </a:r>
            <a:r>
              <a:rPr lang="en-US" altLang="ko-KR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질의응답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699"/>
            <a:ext cx="3791470" cy="20537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0699"/>
            <a:ext cx="3783786" cy="20495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4327200"/>
            <a:ext cx="3783601" cy="20494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4327200"/>
            <a:ext cx="3783601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커뮤니티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이벤트</a:t>
            </a:r>
            <a:r>
              <a:rPr lang="en-US" altLang="ko-KR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채팅룸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90800" cy="20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Unity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 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메인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공지사항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나의 강의실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693" y="4327200"/>
            <a:ext cx="3782307" cy="20487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43272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Unity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 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강의상세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강의보기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질의응답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이벤트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0800"/>
            <a:ext cx="3783600" cy="20494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4327200"/>
            <a:ext cx="3783600" cy="20494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43272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1070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Unity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마이페이지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회원정보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4327200"/>
            <a:ext cx="3783600" cy="20494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43272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1070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Unity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마이페이지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나의학습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학습중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회원탈퇴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]), </a:t>
            </a:r>
            <a:r>
              <a:rPr lang="ko-KR" altLang="en-US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퀴즈풀기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퀴즈게임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00" y="1990800"/>
            <a:ext cx="3783600" cy="20494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00" y="4327200"/>
            <a:ext cx="3783600" cy="20494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00" y="4327200"/>
            <a:ext cx="3783600" cy="20494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800" y="1990800"/>
            <a:ext cx="3783600" cy="2049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9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latin typeface="+mn-ea"/>
                <a:ea typeface="+mn-ea"/>
              </a:rPr>
              <a:t>③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프런트엔드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48636"/>
            <a:ext cx="1070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 관리 시스템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– Unity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퀴즈게임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1, 2, 3, </a:t>
            </a: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퀴즈게임 종료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en-US" altLang="ko-KR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1990800"/>
            <a:ext cx="3783600" cy="20494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00" y="1990800"/>
            <a:ext cx="3783600" cy="2049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0" y="1990800"/>
            <a:ext cx="3783600" cy="20494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0" y="4327200"/>
            <a:ext cx="3783600" cy="20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44272" y="1161083"/>
            <a:ext cx="2042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※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별도 첨부 가능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695713"/>
            <a:ext cx="8861933" cy="443358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⑤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60770" y="18850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932527"/>
            <a:ext cx="10854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처음 의도와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같이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에듀테크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관련 학습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관리 시스템의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구조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회원정보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강의정보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수강정보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커뮤니티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관리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시스템 파악 및 관련 관리 시스템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동영상 강의 학습에 대한 활용 기술과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Unity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플랫폼을 활용한 메타버스 관련 기술을 습득할 수 있었음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886122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9990" y="1793718"/>
            <a:ext cx="10648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실무 활용에는 많이 부족하지만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에듀테크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시스템을 파악 하였고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학습 및 메타버스 활용 기술을 습득하였기 때문에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해당 업무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배치시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빠른 적응과 높은 이해도를 가지고 업무에 접근할 수 있음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1444" y="2660719"/>
            <a:ext cx="106486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팀원의 역할은 팀원의 역량에 따라 크게 시스템 설계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Unity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전담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React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전체 디자인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React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와 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Unity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연동 으로 나누었고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세부적으로는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웹페이지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메뉴별로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나누어 진행하였음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이유는 팀원 각자 잘 하는 분야가 있어서 역할을 크게 나누었고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세부적으로는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백엔드와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프론트엔드의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활용 기술을 팀원 각자가 모두 경험해 보고 습득할 수 있도록 하고자 하는 의도가 있었음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88855" y="4208891"/>
            <a:ext cx="10648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장점으로는 크게 나눈 역할은 팀원 각자 잘하는 분야를 진행하여 프로젝트 진행이 예상 기간에 따라 진행 되었으며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세부적으로는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메뉴별로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작업을 진행하였기 때문에 처음에 의도한 것과 같이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백엔드와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프론트엔드의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활용 기술을 모두 경험해 보고 습득할 수 있었으며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각 팀원의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메뉴별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진행 사항을 빠르게 파악할 수 있었음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1444" y="5361019"/>
            <a:ext cx="10648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단점으로는 크게 나눈 역할로 인하여 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Unity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담당 역할 이외의 팀원은 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Unity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및 연동 부분의 기술에 대하여 직접 부딪혀 보지 못하고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간접적으로 습득한 부분과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세부적으로 진행한 </a:t>
            </a:r>
            <a:r>
              <a:rPr lang="ko-KR" altLang="en-US" sz="1600" spc="-150" dirty="0" err="1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메뉴별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작업 에서는 진행 속도가 고르지 않았음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진행 속도가 더딘 부분은 먼저 종료한 팀원이 도와서 작업을 마무리 하였음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2349" y="193657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LMS (</a:t>
            </a:r>
            <a:r>
              <a:rPr lang="ko-KR" altLang="en-US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메타버스 강의 학습 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관리 시스템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2024" y="5622339"/>
            <a:ext cx="10548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기대 효과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에듀테크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학습 관리 시스템의 구조 및 회원정보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커뮤니티 관리 시스템 파악 및 활용 기술 습득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Unity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를 활용한 메타버스 기술 습득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72024" y="1916832"/>
            <a:ext cx="10615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선정 배경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교육 과정이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메타버스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에듀테크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개발자 트랙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이기 때문에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LMS (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메타버스 강의 학습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관리 시스템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관련 주제로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차 프로젝트를 진행하게 되었음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3" y="2658077"/>
            <a:ext cx="10707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 관련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커뮤니티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공지사항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이벤트 공지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질의응답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등의 관리 시스템을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웹페이지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및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메타버스의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형태로 접근할 수 있도록 구현 하였음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3399322"/>
            <a:ext cx="10044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활용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장비 및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재료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Desktop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PC [Intel(R) Core(TM) i7-4790 CPU @ 3.60GHz (8 CPUs), ~3.6GHz, 16G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RAM] 5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Visual Studio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Code [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JavaScript, Html, CSS, React],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IntelliJ IDEA Community Edition 2023.3.4 [Java[openjdk-21.0.2],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SpringBoot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v3.3.1[Maven]], Maria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Database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v10.11.7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Unity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2021.3.33f1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등 사용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2024" y="4409817"/>
            <a:ext cx="106159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구조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 리스트 조회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 </a:t>
            </a:r>
            <a:r>
              <a:rPr lang="ko-KR" altLang="en-US" sz="16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상세조회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세부조회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장바구니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수강신청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장바구니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장바구니삭제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수강신청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z="16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마이페이지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나의학습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요약정보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u="sng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학습중</a:t>
            </a:r>
            <a:r>
              <a:rPr lang="en-US" altLang="ko-KR" sz="1600" spc="-150" dirty="0" smtClean="0"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latin typeface="+mn-ea"/>
                <a:ea typeface="+mn-ea"/>
              </a:rPr>
              <a:t>강의실</a:t>
            </a:r>
            <a:r>
              <a:rPr lang="en-US" altLang="ko-KR" sz="1600" spc="-150" dirty="0" smtClean="0"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latin typeface="+mn-ea"/>
                <a:ea typeface="+mn-ea"/>
              </a:rPr>
              <a:t>강의실 홈</a:t>
            </a:r>
            <a:r>
              <a:rPr lang="en-US" altLang="ko-KR" sz="1600" spc="-150" dirty="0" smtClean="0"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latin typeface="+mn-ea"/>
                <a:ea typeface="+mn-ea"/>
              </a:rPr>
              <a:t>강의계획서</a:t>
            </a:r>
            <a:r>
              <a:rPr lang="en-US" altLang="ko-KR" sz="1600" spc="-150" dirty="0" smtClean="0"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latin typeface="+mn-ea"/>
                <a:ea typeface="+mn-ea"/>
              </a:rPr>
              <a:t>진도</a:t>
            </a:r>
            <a:r>
              <a:rPr lang="en-US" altLang="ko-KR" sz="1600" spc="-150" dirty="0" smtClean="0">
                <a:latin typeface="+mn-ea"/>
                <a:ea typeface="+mn-ea"/>
              </a:rPr>
              <a:t>[</a:t>
            </a:r>
            <a:r>
              <a:rPr lang="ko-KR" altLang="en-US" sz="1600" u="sng" spc="-150" dirty="0" smtClean="0">
                <a:latin typeface="+mn-ea"/>
                <a:ea typeface="+mn-ea"/>
              </a:rPr>
              <a:t>강의 학습하기</a:t>
            </a:r>
            <a:r>
              <a:rPr lang="en-US" altLang="ko-KR" sz="1600" spc="-150" dirty="0" smtClean="0">
                <a:latin typeface="+mn-ea"/>
                <a:ea typeface="+mn-ea"/>
              </a:rPr>
              <a:t>]]],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수강취소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수강종료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회원탈퇴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커뮤니티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공지사항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질의응답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이벤트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],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관리자 메뉴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강의관리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수강관리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])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웹페이지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및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Unity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플랫폼 안에서 각각의 웹 페이지 오픈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679534"/>
              </p:ext>
            </p:extLst>
          </p:nvPr>
        </p:nvGraphicFramePr>
        <p:xfrm>
          <a:off x="1271464" y="1271753"/>
          <a:ext cx="9649072" cy="4539551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14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2276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유윤석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데이터베이스 구축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React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와  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Unity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연동 부분 구현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외부 데이터 수집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관리자 메뉴 프론트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/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백엔드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구현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React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구현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560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명준호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웹페이지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전체 디자인 및  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React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구현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강의 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상세조회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장바구니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강의실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학습하기 프론트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/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백엔드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구현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560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이영택</a:t>
                      </a:r>
                      <a:endPara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서비스 시스템 설계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화면 설계</a:t>
                      </a:r>
                      <a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와이어프레임</a:t>
                      </a:r>
                      <a:endPara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8197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이현우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600" b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Unity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플랫폼 설계 및 디자인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Unity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관련 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어셋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데이터 수집</a:t>
                      </a:r>
                      <a:endPara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Unity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플랫폼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관련 기능 구현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680204"/>
                  </a:ext>
                </a:extLst>
              </a:tr>
              <a:tr h="8197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황인찬</a:t>
                      </a:r>
                      <a:endPara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커뮤니티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[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공지사항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질의응답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이벤트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]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프론트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/</a:t>
                      </a: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백엔드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구현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커뮤니티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[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공지사항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질의응답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이벤트</a:t>
                      </a:r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] React</a:t>
                      </a: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구현</a:t>
                      </a:r>
                      <a:endPara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668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1052736"/>
            <a:ext cx="1039068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수행 절차 및 방법</a:t>
            </a:r>
            <a:r>
              <a:rPr lang="en-US" altLang="ko-KR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779777"/>
              </p:ext>
            </p:extLst>
          </p:nvPr>
        </p:nvGraphicFramePr>
        <p:xfrm>
          <a:off x="1062842" y="1775050"/>
          <a:ext cx="10153129" cy="461692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4778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665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8/8(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8/12(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Unity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테스트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58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8/12(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8/30(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r>
                        <a:rPr lang="en-US" altLang="ko-KR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, Unity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어셋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데이터 수집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참조사이트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강의데이터</a:t>
                      </a:r>
                      <a:r>
                        <a:rPr lang="en-US" altLang="ko-KR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이미지 및 강의자료 녹화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6518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8/19(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8/30(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r>
                        <a:rPr lang="en-US" altLang="ko-KR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데이터베이스 구축</a:t>
                      </a:r>
                      <a:r>
                        <a:rPr lang="en-US" altLang="ko-KR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500" b="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서버모듈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구축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651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8/28(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8/30(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7585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9/2(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9/23(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서비스 및 플랫폼 구현</a:t>
                      </a:r>
                      <a:endParaRPr lang="en-US" altLang="ko-KR" sz="1500" b="0" i="1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Unity 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메타버스 플랫폼 구현 및 웹 연동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1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51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9/23(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345976" y="1929021"/>
            <a:ext cx="950255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강의리스트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조회</a:t>
            </a:r>
            <a:endParaRPr lang="en-US" altLang="ko-KR" sz="1600" b="1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강의상세조회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세부조회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수강신청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장바구니삭제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수강신청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마이페이지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회원정보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나의학습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요약정보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err="1" smtClean="0">
                <a:latin typeface="+mn-ea"/>
              </a:rPr>
              <a:t>학습중</a:t>
            </a:r>
            <a:r>
              <a:rPr lang="en-US" altLang="ko-KR" sz="1600" spc="-150" dirty="0" smtClean="0">
                <a:latin typeface="+mn-ea"/>
              </a:rPr>
              <a:t>, </a:t>
            </a:r>
            <a:r>
              <a:rPr lang="ko-KR" altLang="en-US" sz="1600" spc="-150" dirty="0" err="1" smtClean="0">
                <a:latin typeface="+mn-ea"/>
              </a:rPr>
              <a:t>수강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취소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수강종료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회원탈퇴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강의실</a:t>
            </a:r>
            <a:r>
              <a:rPr lang="en-US" altLang="ko-KR" sz="1600" spc="-150" dirty="0">
                <a:latin typeface="+mn-ea"/>
              </a:rPr>
              <a:t>[</a:t>
            </a:r>
            <a:r>
              <a:rPr lang="ko-KR" altLang="en-US" sz="1600" spc="-150" dirty="0">
                <a:latin typeface="+mn-ea"/>
              </a:rPr>
              <a:t>강의실 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강의계획서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진도</a:t>
            </a:r>
            <a:r>
              <a:rPr lang="en-US" altLang="ko-KR" sz="1600" spc="-150" dirty="0">
                <a:latin typeface="+mn-ea"/>
              </a:rPr>
              <a:t>[</a:t>
            </a:r>
            <a:r>
              <a:rPr lang="ko-KR" altLang="en-US" sz="1600" u="sng" spc="-150" dirty="0">
                <a:latin typeface="+mn-ea"/>
              </a:rPr>
              <a:t>강의 학습하기</a:t>
            </a:r>
            <a:r>
              <a:rPr lang="en-US" altLang="ko-KR" sz="1600" spc="-150" dirty="0" smtClean="0">
                <a:latin typeface="+mn-ea"/>
              </a:rPr>
              <a:t>]]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커뮤니티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공지사항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질의응답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이벤트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관리자 메뉴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회원관리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강의관리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수강관리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])</a:t>
            </a:r>
          </a:p>
          <a:p>
            <a:pPr marL="285750" indent="-285750">
              <a:lnSpc>
                <a:spcPct val="200000"/>
              </a:lnSpc>
              <a:buFontTx/>
              <a:buChar char="-"/>
              <a:defRPr/>
            </a:pPr>
            <a:r>
              <a:rPr lang="en-US" altLang="ko-KR" sz="16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Unity </a:t>
            </a:r>
            <a:r>
              <a:rPr lang="ko-KR" altLang="en-US" sz="16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메타버스 플랫폼 구축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235460" y="1331476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수행 결과</a:t>
            </a:r>
            <a:r>
              <a:rPr lang="en-US" altLang="ko-KR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endParaRPr lang="en-US" altLang="ko-KR" b="1" spc="-1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7472" y="1376772"/>
            <a:ext cx="74168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데이터베이스 설계 및 구축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4" y="821622"/>
            <a:ext cx="4054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①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데이터베이스 설계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및 구축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01258" y="1808820"/>
            <a:ext cx="513875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[</a:t>
            </a:r>
            <a:r>
              <a:rPr lang="ko-KR" altLang="en-US" sz="1500" dirty="0" err="1"/>
              <a:t>Table</a:t>
            </a:r>
            <a:r>
              <a:rPr lang="ko-KR" altLang="en-US" sz="1500" dirty="0"/>
              <a:t> 설명]</a:t>
            </a:r>
          </a:p>
          <a:p>
            <a:r>
              <a:rPr lang="ko-KR" altLang="en-US" sz="1500" dirty="0" err="1" smtClean="0"/>
              <a:t>authority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: 권한 테이블(관리자, 강사, 사용자)</a:t>
            </a:r>
          </a:p>
          <a:p>
            <a:r>
              <a:rPr lang="ko-KR" altLang="en-US" sz="1500" dirty="0" err="1"/>
              <a:t>category</a:t>
            </a:r>
            <a:r>
              <a:rPr lang="ko-KR" altLang="en-US" sz="1500" dirty="0"/>
              <a:t> : 강의 카테고리 테이블</a:t>
            </a:r>
          </a:p>
          <a:p>
            <a:r>
              <a:rPr lang="ko-KR" altLang="en-US" sz="1500" dirty="0" err="1"/>
              <a:t>code_class</a:t>
            </a:r>
            <a:r>
              <a:rPr lang="ko-KR" altLang="en-US" sz="1500" dirty="0"/>
              <a:t> : 코드 메인 테이블</a:t>
            </a:r>
          </a:p>
          <a:p>
            <a:r>
              <a:rPr lang="ko-KR" altLang="en-US" sz="1500" dirty="0" err="1"/>
              <a:t>code_class_detail</a:t>
            </a:r>
            <a:r>
              <a:rPr lang="ko-KR" altLang="en-US" sz="1500" dirty="0"/>
              <a:t> : 코드 디테일 테이블</a:t>
            </a:r>
          </a:p>
          <a:p>
            <a:r>
              <a:rPr lang="ko-KR" altLang="en-US" sz="1500" dirty="0" err="1"/>
              <a:t>course_history</a:t>
            </a:r>
            <a:r>
              <a:rPr lang="ko-KR" altLang="en-US" sz="1500" dirty="0"/>
              <a:t> : </a:t>
            </a:r>
            <a:r>
              <a:rPr lang="ko-KR" altLang="en-US" sz="1500" dirty="0" err="1"/>
              <a:t>강의접속</a:t>
            </a:r>
            <a:r>
              <a:rPr lang="ko-KR" altLang="en-US" sz="1500" dirty="0"/>
              <a:t>(</a:t>
            </a:r>
            <a:r>
              <a:rPr lang="ko-KR" altLang="en-US" sz="1500" dirty="0" err="1"/>
              <a:t>ip</a:t>
            </a:r>
            <a:r>
              <a:rPr lang="ko-KR" altLang="en-US" sz="1500" dirty="0"/>
              <a:t> 등) 이력 </a:t>
            </a:r>
            <a:r>
              <a:rPr lang="ko-KR" altLang="en-US" sz="1500" dirty="0" smtClean="0"/>
              <a:t>테이블</a:t>
            </a:r>
          </a:p>
          <a:p>
            <a:r>
              <a:rPr lang="ko-KR" altLang="en-US" sz="1500" dirty="0" err="1" smtClean="0"/>
              <a:t>course_history_backup</a:t>
            </a:r>
            <a:r>
              <a:rPr lang="ko-KR" altLang="en-US" sz="1500" dirty="0" smtClean="0"/>
              <a:t> : </a:t>
            </a:r>
            <a:r>
              <a:rPr lang="ko-KR" altLang="en-US" sz="1500" dirty="0" err="1" smtClean="0"/>
              <a:t>강의접속</a:t>
            </a:r>
            <a:r>
              <a:rPr lang="ko-KR" altLang="en-US" sz="1500" dirty="0" smtClean="0"/>
              <a:t> 백업 테이블(</a:t>
            </a:r>
            <a:r>
              <a:rPr lang="ko-KR" altLang="en-US" sz="1500" dirty="0" err="1" smtClean="0"/>
              <a:t>삭제시</a:t>
            </a:r>
            <a:r>
              <a:rPr lang="ko-KR" altLang="en-US" sz="1500" dirty="0" smtClean="0"/>
              <a:t>)</a:t>
            </a:r>
          </a:p>
          <a:p>
            <a:r>
              <a:rPr lang="ko-KR" altLang="en-US" sz="1500" dirty="0" err="1" smtClean="0"/>
              <a:t>course_registration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: 수강 신청 테이블</a:t>
            </a:r>
          </a:p>
          <a:p>
            <a:r>
              <a:rPr lang="ko-KR" altLang="en-US" sz="1500" dirty="0" err="1"/>
              <a:t>learning_contents</a:t>
            </a:r>
            <a:r>
              <a:rPr lang="ko-KR" altLang="en-US" sz="1500" dirty="0"/>
              <a:t> : 강의 목차 </a:t>
            </a:r>
            <a:r>
              <a:rPr lang="ko-KR" altLang="en-US" sz="1500" dirty="0" smtClean="0"/>
              <a:t>테이블</a:t>
            </a:r>
            <a:endParaRPr lang="en-US" altLang="ko-KR" sz="1500" dirty="0" smtClean="0"/>
          </a:p>
          <a:p>
            <a:r>
              <a:rPr lang="en-US" altLang="ko-KR" sz="1500" dirty="0" err="1" smtClean="0"/>
              <a:t>learning_contents_qa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강의 </a:t>
            </a:r>
            <a:r>
              <a:rPr lang="ko-KR" altLang="en-US" sz="1500" dirty="0" err="1" smtClean="0"/>
              <a:t>목차별</a:t>
            </a:r>
            <a:r>
              <a:rPr lang="ko-KR" altLang="en-US" sz="1500" dirty="0" smtClean="0"/>
              <a:t> 퀴즈 테이블</a:t>
            </a:r>
            <a:endParaRPr lang="ko-KR" altLang="en-US" sz="1500" dirty="0"/>
          </a:p>
          <a:p>
            <a:r>
              <a:rPr lang="ko-KR" altLang="en-US" sz="1500" dirty="0" err="1"/>
              <a:t>learning_review</a:t>
            </a:r>
            <a:r>
              <a:rPr lang="ko-KR" altLang="en-US" sz="1500" dirty="0"/>
              <a:t> : 강의 후기 테이블</a:t>
            </a:r>
          </a:p>
          <a:p>
            <a:r>
              <a:rPr lang="ko-KR" altLang="en-US" sz="1500" dirty="0" err="1"/>
              <a:t>lecture</a:t>
            </a:r>
            <a:r>
              <a:rPr lang="ko-KR" altLang="en-US" sz="1500" dirty="0"/>
              <a:t> : 강의 메인 테이블</a:t>
            </a:r>
          </a:p>
          <a:p>
            <a:r>
              <a:rPr lang="ko-KR" altLang="en-US" sz="1500" dirty="0" err="1"/>
              <a:t>lecture_progress</a:t>
            </a:r>
            <a:r>
              <a:rPr lang="ko-KR" altLang="en-US" sz="1500" dirty="0"/>
              <a:t> : 강의 진도 테이블</a:t>
            </a:r>
          </a:p>
          <a:p>
            <a:r>
              <a:rPr lang="ko-KR" altLang="en-US" sz="1500" dirty="0" err="1"/>
              <a:t>lecture_progress_backup</a:t>
            </a:r>
            <a:r>
              <a:rPr lang="ko-KR" altLang="en-US" sz="1500" dirty="0"/>
              <a:t> : 강의 진도 백업 테이블(</a:t>
            </a:r>
            <a:r>
              <a:rPr lang="ko-KR" altLang="en-US" sz="1500" dirty="0" err="1"/>
              <a:t>삭제시</a:t>
            </a:r>
            <a:r>
              <a:rPr lang="ko-KR" altLang="en-US" sz="1500" dirty="0"/>
              <a:t>)</a:t>
            </a:r>
          </a:p>
          <a:p>
            <a:r>
              <a:rPr lang="ko-KR" altLang="en-US" sz="1500" dirty="0" err="1"/>
              <a:t>lms_events</a:t>
            </a:r>
            <a:r>
              <a:rPr lang="ko-KR" altLang="en-US" sz="1500" dirty="0"/>
              <a:t> : 이벤트 공지 테이블</a:t>
            </a:r>
          </a:p>
          <a:p>
            <a:r>
              <a:rPr lang="ko-KR" altLang="en-US" sz="1500" dirty="0" err="1"/>
              <a:t>lms_notices</a:t>
            </a:r>
            <a:r>
              <a:rPr lang="ko-KR" altLang="en-US" sz="1500" dirty="0"/>
              <a:t> : 공지사항 테이블</a:t>
            </a:r>
          </a:p>
          <a:p>
            <a:r>
              <a:rPr lang="ko-KR" altLang="en-US" sz="1500" dirty="0" err="1"/>
              <a:t>lms_qa</a:t>
            </a:r>
            <a:r>
              <a:rPr lang="ko-KR" altLang="en-US" sz="1500" dirty="0"/>
              <a:t> : Q&amp;A 테이블</a:t>
            </a:r>
          </a:p>
          <a:p>
            <a:r>
              <a:rPr lang="ko-KR" altLang="en-US" sz="1500" dirty="0" err="1"/>
              <a:t>teacher</a:t>
            </a:r>
            <a:r>
              <a:rPr lang="ko-KR" altLang="en-US" sz="1500" dirty="0"/>
              <a:t> : 강사 테이블</a:t>
            </a:r>
          </a:p>
          <a:p>
            <a:r>
              <a:rPr lang="ko-KR" altLang="en-US" sz="1500" dirty="0" err="1"/>
              <a:t>user</a:t>
            </a:r>
            <a:r>
              <a:rPr lang="ko-KR" altLang="en-US" sz="1500" dirty="0"/>
              <a:t> : 회원 테이블(관리자, 강사, 사용자)</a:t>
            </a:r>
          </a:p>
          <a:p>
            <a:r>
              <a:rPr lang="ko-KR" altLang="en-US" sz="1500" dirty="0" err="1"/>
              <a:t>withdrawal</a:t>
            </a:r>
            <a:r>
              <a:rPr lang="ko-KR" altLang="en-US" sz="1500" dirty="0"/>
              <a:t> : </a:t>
            </a:r>
            <a:r>
              <a:rPr lang="ko-KR" altLang="en-US" sz="1500" dirty="0" err="1"/>
              <a:t>가입탈퇴</a:t>
            </a:r>
            <a:r>
              <a:rPr lang="ko-KR" altLang="en-US" sz="1500" dirty="0"/>
              <a:t> 테이블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6051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백엔드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구현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(REST API List)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</a:t>
            </a:r>
            <a:r>
              <a:rPr lang="ko-KR" altLang="en-US" sz="1400" b="1" spc="-100" dirty="0" smtClean="0">
                <a:latin typeface="+mn-ea"/>
                <a:ea typeface="+mn-ea"/>
              </a:rPr>
              <a:t>제시 ②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백엔드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77324" y="1681638"/>
            <a:ext cx="711491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[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: 회원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signup</a:t>
            </a:r>
            <a:r>
              <a:rPr lang="ko-KR" altLang="en-US" sz="1200" dirty="0"/>
              <a:t> : 회원 가입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login</a:t>
            </a:r>
            <a:r>
              <a:rPr lang="ko-KR" altLang="en-US" sz="1200" dirty="0"/>
              <a:t> : 회원 로그인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logout</a:t>
            </a:r>
            <a:r>
              <a:rPr lang="ko-KR" altLang="en-US" sz="1200" dirty="0"/>
              <a:t> : 회원 로그아웃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current</a:t>
            </a:r>
            <a:r>
              <a:rPr lang="ko-KR" altLang="en-US" sz="1200" dirty="0"/>
              <a:t> : 현재 세션 확인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 로 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nameLike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userName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userName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like</a:t>
            </a:r>
            <a:r>
              <a:rPr lang="ko-KR" altLang="en-US" sz="1200" dirty="0"/>
              <a:t> 로 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</a:t>
            </a:r>
            <a:r>
              <a:rPr lang="ko-KR" altLang="en-US" sz="1200" dirty="0" err="1"/>
              <a:t>name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userName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userName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/admin/</a:t>
            </a:r>
            <a:r>
              <a:rPr lang="ko-KR" altLang="en-US" sz="1200" dirty="0" err="1"/>
              <a:t>getAllUsers</a:t>
            </a:r>
            <a:r>
              <a:rPr lang="ko-KR" altLang="en-US" sz="1200" dirty="0"/>
              <a:t> : 모든 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조회(관리자 사용)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userset</a:t>
            </a:r>
            <a:r>
              <a:rPr lang="ko-KR" altLang="en-US" sz="1200" dirty="0"/>
              <a:t> : 회원 정보 업데이트 사용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updateAuthority</a:t>
            </a:r>
            <a:r>
              <a:rPr lang="ko-KR" altLang="en-US" sz="1200" dirty="0"/>
              <a:t> : </a:t>
            </a:r>
            <a:r>
              <a:rPr lang="ko-KR" altLang="en-US" sz="1200" dirty="0" err="1"/>
              <a:t>user</a:t>
            </a:r>
            <a:r>
              <a:rPr lang="ko-KR" altLang="en-US" sz="1200" dirty="0"/>
              <a:t> 권한 </a:t>
            </a:r>
            <a:r>
              <a:rPr lang="ko-KR" altLang="en-US" sz="1200" dirty="0" err="1"/>
              <a:t>Update</a:t>
            </a:r>
            <a:r>
              <a:rPr lang="ko-KR" altLang="en-US" sz="1200" dirty="0"/>
              <a:t>(관리자 사용)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 : 강의 메인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 : 강의 카테고리 및 키워드에 따른 모든 강의 데이터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category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keyword</a:t>
            </a:r>
            <a:r>
              <a:rPr lang="ko-KR" altLang="en-US" sz="1200" dirty="0"/>
              <a:t>} : (무료, 유료, 추천, 신규, 전체)에 따른 모든 강의 데이터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 로 강의 데이터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categoryCount</a:t>
            </a:r>
            <a:r>
              <a:rPr lang="ko-KR" altLang="en-US" sz="1200" dirty="0"/>
              <a:t> : 강의 </a:t>
            </a:r>
            <a:r>
              <a:rPr lang="ko-KR" altLang="en-US" sz="1200" dirty="0" err="1"/>
              <a:t>카테고리별</a:t>
            </a:r>
            <a:r>
              <a:rPr lang="ko-KR" altLang="en-US" sz="1200" dirty="0"/>
              <a:t> 강의 수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lectureList</a:t>
            </a:r>
            <a:r>
              <a:rPr lang="ko-KR" altLang="en-US" sz="1200" dirty="0"/>
              <a:t> : 강의 저장</a:t>
            </a:r>
          </a:p>
          <a:p>
            <a:endParaRPr lang="ko-KR" altLang="en-US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/>
              <a:t>learning_contents</a:t>
            </a:r>
            <a:r>
              <a:rPr lang="ko-KR" altLang="en-US" sz="1200" dirty="0"/>
              <a:t> : 강의 목차 테이블]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contents</a:t>
            </a:r>
            <a:r>
              <a:rPr lang="ko-KR" altLang="en-US" sz="1200" dirty="0"/>
              <a:t> : 모든 강의 목차 데이터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contents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강의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로 해당 강의의 목차들에 대한 데이터 조회</a:t>
            </a:r>
          </a:p>
          <a:p>
            <a:r>
              <a:rPr lang="ko-KR" altLang="en-US" sz="1200" dirty="0"/>
              <a:t>/</a:t>
            </a:r>
            <a:r>
              <a:rPr lang="ko-KR" altLang="en-US" sz="1200" dirty="0" err="1"/>
              <a:t>learning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contents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seq</a:t>
            </a:r>
            <a:r>
              <a:rPr lang="ko-KR" altLang="en-US" sz="1200" dirty="0"/>
              <a:t>} : 강의 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 의 </a:t>
            </a:r>
            <a:r>
              <a:rPr lang="ko-KR" altLang="en-US" sz="1200" dirty="0" err="1"/>
              <a:t>seq</a:t>
            </a:r>
            <a:r>
              <a:rPr lang="ko-KR" altLang="en-US" sz="1200" dirty="0"/>
              <a:t> 값으로 해당 강의 목차 데이터 </a:t>
            </a:r>
            <a:r>
              <a:rPr lang="ko-KR" altLang="en-US" sz="1200" dirty="0" smtClean="0"/>
              <a:t>조회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/>
              <a:t>[</a:t>
            </a:r>
            <a:r>
              <a:rPr lang="ko-KR" altLang="en-US" sz="1200" dirty="0" err="1" smtClean="0"/>
              <a:t>learning_contents</a:t>
            </a:r>
            <a:r>
              <a:rPr lang="en-US" altLang="ko-KR" sz="1200" dirty="0" smtClean="0"/>
              <a:t>_</a:t>
            </a:r>
            <a:r>
              <a:rPr lang="en-US" altLang="ko-KR" sz="1200" dirty="0" err="1" smtClean="0"/>
              <a:t>qa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: 강의 </a:t>
            </a:r>
            <a:r>
              <a:rPr lang="ko-KR" altLang="en-US" sz="1200" dirty="0" err="1" smtClean="0"/>
              <a:t>목차별</a:t>
            </a:r>
            <a:r>
              <a:rPr lang="ko-KR" altLang="en-US" sz="1200" dirty="0" smtClean="0"/>
              <a:t> 퀴즈 </a:t>
            </a:r>
            <a:r>
              <a:rPr lang="ko-KR" altLang="en-US" sz="1200" dirty="0"/>
              <a:t>테이블]</a:t>
            </a:r>
          </a:p>
          <a:p>
            <a:r>
              <a:rPr lang="en-US" altLang="ko-KR" sz="1200" dirty="0" smtClean="0"/>
              <a:t>/</a:t>
            </a:r>
            <a:r>
              <a:rPr lang="en-US" altLang="ko-KR" sz="1200" dirty="0"/>
              <a:t>learning/contents/</a:t>
            </a:r>
            <a:r>
              <a:rPr lang="en-US" altLang="ko-KR" sz="1200" dirty="0" err="1"/>
              <a:t>qa</a:t>
            </a:r>
            <a:r>
              <a:rPr lang="en-US" altLang="ko-KR" sz="1200" dirty="0"/>
              <a:t>/{</a:t>
            </a:r>
            <a:r>
              <a:rPr lang="en-US" altLang="ko-KR" sz="1200" dirty="0" err="1"/>
              <a:t>lectureId</a:t>
            </a:r>
            <a:r>
              <a:rPr lang="en-US" altLang="ko-KR" sz="1200" dirty="0"/>
              <a:t>}/{</a:t>
            </a:r>
            <a:r>
              <a:rPr lang="en-US" altLang="ko-KR" sz="1200" dirty="0" err="1"/>
              <a:t>learningContentsSeq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96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87979" y="1360510"/>
            <a:ext cx="825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백엔드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구현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(REST API List)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latin typeface="+mn-ea"/>
                <a:ea typeface="+mn-ea"/>
              </a:rPr>
              <a:t>결과 </a:t>
            </a:r>
            <a:r>
              <a:rPr lang="ko-KR" altLang="en-US" sz="1400" b="1" spc="-100" dirty="0" smtClean="0">
                <a:latin typeface="+mn-ea"/>
                <a:ea typeface="+mn-ea"/>
              </a:rPr>
              <a:t>제시 ②</a:t>
            </a:r>
            <a:r>
              <a:rPr lang="en-US" altLang="ko-KR" sz="1400" b="1" spc="-100" dirty="0" smtClean="0">
                <a:latin typeface="+mn-ea"/>
                <a:ea typeface="+mn-ea"/>
              </a:rPr>
              <a:t> </a:t>
            </a:r>
            <a:r>
              <a:rPr lang="ko-KR" altLang="en-US" sz="1400" b="1" spc="-100" dirty="0" err="1" smtClean="0">
                <a:latin typeface="+mn-ea"/>
                <a:ea typeface="+mn-ea"/>
              </a:rPr>
              <a:t>백엔드</a:t>
            </a:r>
            <a:r>
              <a:rPr lang="ko-KR" altLang="en-US" sz="1400" b="1" spc="-100" dirty="0" smtClean="0">
                <a:latin typeface="+mn-ea"/>
                <a:ea typeface="+mn-ea"/>
              </a:rPr>
              <a:t> 구현</a:t>
            </a:r>
            <a:endParaRPr lang="ko-KR" altLang="en-US" sz="1400" b="1" spc="-100" dirty="0">
              <a:latin typeface="+mn-ea"/>
              <a:ea typeface="+mn-ea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7200" y="1708834"/>
            <a:ext cx="7221197" cy="488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ko-KR" altLang="en-US" sz="1200" dirty="0"/>
              <a:t>[</a:t>
            </a:r>
            <a:r>
              <a:rPr lang="ko-KR" altLang="en-US" sz="1200" dirty="0" err="1"/>
              <a:t>teacher</a:t>
            </a:r>
            <a:r>
              <a:rPr lang="ko-KR" altLang="en-US" sz="1200" dirty="0"/>
              <a:t> : 강사 테이블]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teacher</a:t>
            </a:r>
            <a:r>
              <a:rPr lang="ko-KR" altLang="en-US" sz="1200" dirty="0"/>
              <a:t> : 모든 강사 조회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teacher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강의Id</a:t>
            </a:r>
            <a:r>
              <a:rPr lang="ko-KR" altLang="en-US" sz="1200" dirty="0"/>
              <a:t> 로 강사 경력 조회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teacher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saveTeacher</a:t>
            </a:r>
            <a:r>
              <a:rPr lang="ko-KR" altLang="en-US" sz="1200" dirty="0"/>
              <a:t> : 강사 경력 저장</a:t>
            </a:r>
          </a:p>
          <a:p>
            <a:pPr>
              <a:lnSpc>
                <a:spcPts val="1700"/>
              </a:lnSpc>
            </a:pPr>
            <a:endParaRPr lang="ko-KR" altLang="en-US" sz="1200" dirty="0"/>
          </a:p>
          <a:p>
            <a:pPr>
              <a:lnSpc>
                <a:spcPts val="1700"/>
              </a:lnSpc>
            </a:pPr>
            <a:r>
              <a:rPr lang="ko-KR" altLang="en-US" sz="1200" dirty="0"/>
              <a:t>[</a:t>
            </a:r>
            <a:r>
              <a:rPr lang="ko-KR" altLang="en-US" sz="1200" dirty="0" err="1"/>
              <a:t>course_registration</a:t>
            </a:r>
            <a:r>
              <a:rPr lang="ko-KR" altLang="en-US" sz="1200" dirty="0"/>
              <a:t> : 수강 신청 테이블]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delCourseRegistration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userId와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lectureId에</a:t>
            </a:r>
            <a:r>
              <a:rPr lang="ko-KR" altLang="en-US" sz="1200" dirty="0"/>
              <a:t> 해당하는 수강신청 삭제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registration</a:t>
            </a:r>
            <a:r>
              <a:rPr lang="ko-KR" altLang="en-US" sz="1200" dirty="0"/>
              <a:t> : 모든 수강신청 자료 </a:t>
            </a:r>
            <a:r>
              <a:rPr lang="ko-KR" altLang="en-US" sz="1200" dirty="0" smtClean="0"/>
              <a:t>조회</a:t>
            </a:r>
            <a:endParaRPr lang="en-US" altLang="ko-KR" sz="1200" dirty="0" smtClean="0"/>
          </a:p>
          <a:p>
            <a:pPr>
              <a:lnSpc>
                <a:spcPts val="1700"/>
              </a:lnSpc>
            </a:pPr>
            <a:r>
              <a:rPr lang="en-US" altLang="ko-KR" sz="1200" dirty="0" smtClean="0"/>
              <a:t>/</a:t>
            </a:r>
            <a:r>
              <a:rPr lang="en-US" altLang="ko-KR" sz="1200" dirty="0"/>
              <a:t>course/registration/id/{</a:t>
            </a:r>
            <a:r>
              <a:rPr lang="en-US" altLang="ko-KR" sz="1200" dirty="0" err="1"/>
              <a:t>userId</a:t>
            </a:r>
            <a:r>
              <a:rPr lang="en-US" altLang="ko-KR" sz="1200" dirty="0" smtClean="0"/>
              <a:t>} : </a:t>
            </a:r>
            <a:r>
              <a:rPr lang="en-US" altLang="ko-KR" sz="1200" dirty="0" err="1" smtClean="0"/>
              <a:t>userId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에 해당하는 수강신청 자료 조회</a:t>
            </a:r>
            <a:endParaRPr lang="en-US" altLang="ko-KR" sz="1200" dirty="0" smtClean="0"/>
          </a:p>
          <a:p>
            <a:pPr>
              <a:lnSpc>
                <a:spcPts val="1700"/>
              </a:lnSpc>
            </a:pPr>
            <a:r>
              <a:rPr lang="en-US" altLang="ko-KR" sz="1200" dirty="0" smtClean="0"/>
              <a:t>/</a:t>
            </a:r>
            <a:r>
              <a:rPr lang="en-US" altLang="ko-KR" sz="1200" dirty="0"/>
              <a:t>course/registration/{</a:t>
            </a:r>
            <a:r>
              <a:rPr lang="en-US" altLang="ko-KR" sz="1200" dirty="0" err="1"/>
              <a:t>userId</a:t>
            </a:r>
            <a:r>
              <a:rPr lang="en-US" altLang="ko-KR" sz="1200" dirty="0"/>
              <a:t>}/{</a:t>
            </a:r>
            <a:r>
              <a:rPr lang="en-US" altLang="ko-KR" sz="1200" dirty="0" err="1"/>
              <a:t>lectureId</a:t>
            </a:r>
            <a:r>
              <a:rPr lang="en-US" altLang="ko-KR" sz="1200" dirty="0" smtClean="0"/>
              <a:t>} : </a:t>
            </a:r>
            <a:r>
              <a:rPr lang="en-US" altLang="ko-KR" sz="1200" dirty="0" err="1" smtClean="0"/>
              <a:t>userId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lectureId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에 해당하는 수강신청 자료 조회</a:t>
            </a:r>
            <a:endParaRPr lang="ko-KR" altLang="en-US" sz="1200" dirty="0"/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lectureStatusCount</a:t>
            </a:r>
            <a:r>
              <a:rPr lang="ko-KR" altLang="en-US" sz="1200" dirty="0"/>
              <a:t>/</a:t>
            </a:r>
            <a:r>
              <a:rPr lang="ko-KR" altLang="en-US" sz="1200" dirty="0" err="1"/>
              <a:t>id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 별 </a:t>
            </a:r>
            <a:r>
              <a:rPr lang="ko-KR" altLang="en-US" sz="1200" dirty="0" err="1"/>
              <a:t>강의상태에</a:t>
            </a:r>
            <a:r>
              <a:rPr lang="ko-KR" altLang="en-US" sz="1200" dirty="0"/>
              <a:t> 따른 </a:t>
            </a:r>
            <a:r>
              <a:rPr lang="ko-KR" altLang="en-US" sz="1200" dirty="0" err="1"/>
              <a:t>갯수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조회</a:t>
            </a:r>
          </a:p>
          <a:p>
            <a:pPr>
              <a:lnSpc>
                <a:spcPts val="1700"/>
              </a:lnSpc>
            </a:pPr>
            <a:r>
              <a:rPr lang="ko-KR" altLang="en-US" sz="1200" dirty="0" smtClean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saveCourseRegistration</a:t>
            </a:r>
            <a:r>
              <a:rPr lang="ko-KR" altLang="en-US" sz="1200" dirty="0"/>
              <a:t> : 수강신청 저장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queryCECJPQL</a:t>
            </a:r>
            <a:r>
              <a:rPr lang="ko-KR" altLang="en-US" sz="1200" dirty="0"/>
              <a:t>/ : </a:t>
            </a:r>
            <a:r>
              <a:rPr lang="ko-KR" altLang="en-US" sz="1200" dirty="0" err="1"/>
              <a:t>강의별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수강자수</a:t>
            </a:r>
            <a:r>
              <a:rPr lang="ko-KR" altLang="en-US" sz="1200" dirty="0"/>
              <a:t> 조회(관리자)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queryCECJPQL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lectureName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강의명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like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강의별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수강자수</a:t>
            </a:r>
            <a:r>
              <a:rPr lang="ko-KR" altLang="en-US" sz="1200" dirty="0"/>
              <a:t> 조회(관리자)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queryCLCJPQL</a:t>
            </a:r>
            <a:r>
              <a:rPr lang="ko-KR" altLang="en-US" sz="1200" dirty="0"/>
              <a:t>/ : </a:t>
            </a:r>
            <a:r>
              <a:rPr lang="ko-KR" altLang="en-US" sz="1200" dirty="0" err="1"/>
              <a:t>회원별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강의수</a:t>
            </a:r>
            <a:r>
              <a:rPr lang="ko-KR" altLang="en-US" sz="1200" dirty="0"/>
              <a:t> 조회(관리자)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course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queryCLCJPQL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userName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회원명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like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강의수</a:t>
            </a:r>
            <a:r>
              <a:rPr lang="ko-KR" altLang="en-US" sz="1200" dirty="0"/>
              <a:t> 조회(관리자)</a:t>
            </a:r>
          </a:p>
          <a:p>
            <a:pPr>
              <a:lnSpc>
                <a:spcPts val="1700"/>
              </a:lnSpc>
            </a:pPr>
            <a:endParaRPr lang="ko-KR" altLang="en-US" sz="1200" dirty="0"/>
          </a:p>
          <a:p>
            <a:pPr>
              <a:lnSpc>
                <a:spcPts val="1700"/>
              </a:lnSpc>
            </a:pPr>
            <a:r>
              <a:rPr lang="ko-KR" altLang="en-US" sz="1200" dirty="0"/>
              <a:t>[</a:t>
            </a:r>
            <a:r>
              <a:rPr lang="ko-KR" altLang="en-US" sz="1200" dirty="0" err="1"/>
              <a:t>lecture_progress</a:t>
            </a:r>
            <a:r>
              <a:rPr lang="ko-KR" altLang="en-US" sz="1200" dirty="0"/>
              <a:t> : 강의 진도 테이블]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progress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updateLearningTime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lpSeq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learningTime</a:t>
            </a:r>
            <a:r>
              <a:rPr lang="ko-KR" altLang="en-US" sz="1200" dirty="0"/>
              <a:t>} : 강의 동영상에서 </a:t>
            </a:r>
            <a:r>
              <a:rPr lang="ko-KR" altLang="en-US" sz="1200" dirty="0" err="1"/>
              <a:t>수강시간</a:t>
            </a:r>
            <a:r>
              <a:rPr lang="ko-KR" altLang="en-US" sz="1200" dirty="0"/>
              <a:t> 업데이트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progress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getAllLectureProgress</a:t>
            </a:r>
            <a:r>
              <a:rPr lang="ko-KR" altLang="en-US" sz="1200" dirty="0"/>
              <a:t> : 모든 수강 진도 데이터 조회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lecture</a:t>
            </a:r>
            <a:r>
              <a:rPr lang="ko-KR" altLang="en-US" sz="1200" dirty="0"/>
              <a:t>/</a:t>
            </a:r>
            <a:r>
              <a:rPr lang="ko-KR" altLang="en-US" sz="1200" dirty="0" err="1"/>
              <a:t>progress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userId</a:t>
            </a:r>
            <a:r>
              <a:rPr lang="ko-KR" altLang="en-US" sz="1200" dirty="0"/>
              <a:t>}/{</a:t>
            </a:r>
            <a:r>
              <a:rPr lang="ko-KR" altLang="en-US" sz="1200" dirty="0" err="1"/>
              <a:t>lectureId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userId와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lectureId에</a:t>
            </a:r>
            <a:r>
              <a:rPr lang="ko-KR" altLang="en-US" sz="1200" dirty="0"/>
              <a:t> 대한 강의 진도 세부 데이터 조회</a:t>
            </a:r>
          </a:p>
          <a:p>
            <a:pPr>
              <a:lnSpc>
                <a:spcPts val="1700"/>
              </a:lnSpc>
            </a:pPr>
            <a:r>
              <a:rPr lang="ko-KR" altLang="en-US" sz="1200" dirty="0"/>
              <a:t>/</a:t>
            </a:r>
            <a:r>
              <a:rPr lang="ko-KR" altLang="en-US" sz="1200" dirty="0" err="1"/>
              <a:t>lms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progress</a:t>
            </a:r>
            <a:r>
              <a:rPr lang="ko-KR" altLang="en-US" sz="1200" dirty="0"/>
              <a:t>/</a:t>
            </a:r>
            <a:r>
              <a:rPr lang="ko-KR" altLang="en-US" sz="1200" dirty="0" err="1"/>
              <a:t>seq</a:t>
            </a:r>
            <a:r>
              <a:rPr lang="ko-KR" altLang="en-US" sz="1200" dirty="0"/>
              <a:t>/{</a:t>
            </a:r>
            <a:r>
              <a:rPr lang="ko-KR" altLang="en-US" sz="1200" dirty="0" err="1"/>
              <a:t>progressSeq</a:t>
            </a:r>
            <a:r>
              <a:rPr lang="ko-KR" altLang="en-US" sz="1200" dirty="0"/>
              <a:t>} : </a:t>
            </a:r>
            <a:r>
              <a:rPr lang="ko-KR" altLang="en-US" sz="1200" dirty="0" err="1"/>
              <a:t>progressSeq</a:t>
            </a:r>
            <a:r>
              <a:rPr lang="ko-KR" altLang="en-US" sz="1200" dirty="0"/>
              <a:t> 에 대한 강의 진도 세부 데이터 </a:t>
            </a:r>
            <a:r>
              <a:rPr lang="ko-KR" altLang="en-US" sz="1200" dirty="0" smtClean="0"/>
              <a:t>조회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18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3172</TotalTime>
  <Words>2239</Words>
  <Application>Microsoft Office PowerPoint</Application>
  <PresentationFormat>와이드스크린</PresentationFormat>
  <Paragraphs>299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휴먼둥근헤드라인</vt:lpstr>
      <vt:lpstr>Arial</vt:lpstr>
      <vt:lpstr>HY견고딕</vt:lpstr>
      <vt:lpstr>Calibri Light</vt:lpstr>
      <vt:lpstr>Calibri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admin</cp:lastModifiedBy>
  <cp:revision>346</cp:revision>
  <dcterms:created xsi:type="dcterms:W3CDTF">2014-04-29T00:37:20Z</dcterms:created>
  <dcterms:modified xsi:type="dcterms:W3CDTF">2024-09-11T03:43:31Z</dcterms:modified>
</cp:coreProperties>
</file>